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72" r:id="rId3"/>
    <p:sldId id="259" r:id="rId4"/>
    <p:sldId id="395" r:id="rId5"/>
    <p:sldId id="396" r:id="rId6"/>
    <p:sldId id="405" r:id="rId7"/>
    <p:sldId id="399" r:id="rId8"/>
    <p:sldId id="400" r:id="rId9"/>
    <p:sldId id="379" r:id="rId10"/>
    <p:sldId id="406" r:id="rId11"/>
    <p:sldId id="375" r:id="rId12"/>
    <p:sldId id="401" r:id="rId13"/>
    <p:sldId id="402" r:id="rId14"/>
    <p:sldId id="384" r:id="rId15"/>
    <p:sldId id="365" r:id="rId16"/>
    <p:sldId id="404" r:id="rId17"/>
    <p:sldId id="403" r:id="rId18"/>
    <p:sldId id="381" r:id="rId19"/>
    <p:sldId id="391" r:id="rId20"/>
    <p:sldId id="392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Weier" initials="SW" lastIdx="2" clrIdx="0"/>
  <p:cmAuthor id="1" name="Tom Eckstein" initials="TEE" lastIdx="21" clrIdx="1"/>
  <p:cmAuthor id="2" name="Sarah" initials="SJM" lastIdx="8" clrIdx="2"/>
  <p:cmAuthor id="3" name="sespin3" initials="s" lastIdx="21" clrIdx="3"/>
  <p:cmAuthor id="4" name="Cara Paley" initials="" lastIdx="0" clrIdx="4"/>
  <p:cmAuthor id="5" name="Carol Andes" initials="" lastIdx="6" clrIdx="5"/>
  <p:cmAuthor id="6" name="Espinosa, Shelly A" initials="ESA" lastIdx="3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6477A"/>
    <a:srgbClr val="E9EDF4"/>
    <a:srgbClr val="D0D8E8"/>
    <a:srgbClr val="CCDAEC"/>
    <a:srgbClr val="2649A2"/>
    <a:srgbClr val="536FA6"/>
    <a:srgbClr val="3B393F"/>
    <a:srgbClr val="FAA91C"/>
    <a:srgbClr val="222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86394" autoAdjust="0"/>
  </p:normalViewPr>
  <p:slideViewPr>
    <p:cSldViewPr snapToGrid="0" snapToObjects="1" showGuides="1">
      <p:cViewPr>
        <p:scale>
          <a:sx n="90" d="100"/>
          <a:sy n="90" d="100"/>
        </p:scale>
        <p:origin x="-540" y="-192"/>
      </p:cViewPr>
      <p:guideLst>
        <p:guide orient="horz" pos="394"/>
        <p:guide pos="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C5B0467F-661C-4599-B7B2-1A1E534313DE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40BAA20E-BC56-4541-8AA1-21A0F3054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0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A6A5F970-8003-4741-905E-2A6D04F12552}" type="datetimeFigureOut">
              <a:rPr lang="en-US"/>
              <a:pPr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F85DC7CA-D187-41B4-9569-07B3D8807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8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C7CA-D187-41B4-9569-07B3D8807B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77DA93-4769-4420-B8EC-E6E77C468CF7}" type="slidenum">
              <a:rPr lang="en-US" smtClean="0">
                <a:cs typeface="Arial" charset="0"/>
              </a:rPr>
              <a:pPr eaLnBrk="1" hangingPunct="1"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77DA93-4769-4420-B8EC-E6E77C468CF7}" type="slidenum">
              <a:rPr lang="en-US" smtClean="0">
                <a:cs typeface="Arial" charset="0"/>
              </a:rPr>
              <a:pPr eaLnBrk="1" hangingPunct="1"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77DA93-4769-4420-B8EC-E6E77C468CF7}" type="slidenum">
              <a:rPr lang="en-US" smtClean="0">
                <a:cs typeface="Arial" charset="0"/>
              </a:rPr>
              <a:pPr eaLnBrk="1" hangingPunct="1"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77DA93-4769-4420-B8EC-E6E77C468CF7}" type="slidenum">
              <a:rPr lang="en-US" smtClean="0">
                <a:cs typeface="Arial" charset="0"/>
              </a:rPr>
              <a:pPr eaLnBrk="1" hangingPunct="1"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77DA93-4769-4420-B8EC-E6E77C468CF7}" type="slidenum">
              <a:rPr lang="en-US" smtClean="0">
                <a:cs typeface="Arial" charset="0"/>
              </a:rPr>
              <a:pPr eaLnBrk="1" hangingPunct="1"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C7CA-D187-41B4-9569-07B3D8807B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2822" indent="-232075" defTabSz="4641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6971" indent="-232075" defTabSz="4641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1121" indent="-232075" defTabSz="4641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5270" indent="-232075" defTabSz="4641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AEF43-04C5-44B9-829B-07E8C26A1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67470" y="940403"/>
            <a:ext cx="7245350" cy="58804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>
              <a:defRPr sz="4000" b="1" baseline="0">
                <a:solidFill>
                  <a:srgbClr val="06477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373820" y="1528452"/>
            <a:ext cx="7064816" cy="498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rgbClr val="064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1373820" y="2027413"/>
            <a:ext cx="5246688" cy="29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UHF_AHR-PPT-Cover_043012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6872"/>
            <a:ext cx="9144000" cy="3691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" y="3227342"/>
            <a:ext cx="3870579" cy="12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640406"/>
            <a:ext cx="8229600" cy="896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aseline="0">
                <a:solidFill>
                  <a:srgbClr val="0647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AE8DBD-912F-44F1-BCD6-DF8E1291B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2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67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13AF-F0DC-4D62-8DA4-949BEA9B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6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aseline="0">
                <a:solidFill>
                  <a:srgbClr val="0647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1344613"/>
            <a:ext cx="8229600" cy="4105275"/>
          </a:xfrm>
          <a:prstGeom prst="rect">
            <a:avLst/>
          </a:prstGeom>
        </p:spPr>
        <p:txBody>
          <a:bodyPr/>
          <a:lstStyle>
            <a:lvl1pPr>
              <a:buClr>
                <a:srgbClr val="06477A"/>
              </a:buClr>
              <a:defRPr/>
            </a:lvl1pPr>
            <a:lvl2pPr>
              <a:buClr>
                <a:srgbClr val="06477A"/>
              </a:buClr>
              <a:defRPr/>
            </a:lvl2pPr>
            <a:lvl3pPr>
              <a:buClr>
                <a:srgbClr val="06477A"/>
              </a:buClr>
              <a:defRPr/>
            </a:lvl3pPr>
            <a:lvl4pPr>
              <a:buClr>
                <a:srgbClr val="06477A"/>
              </a:buClr>
              <a:defRPr/>
            </a:lvl4pPr>
            <a:lvl5pPr>
              <a:buClr>
                <a:srgbClr val="06477A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2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D63C20-1875-45FB-8A98-0C9FB44E8210}" type="slidenum">
              <a:rPr 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2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6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1344613"/>
            <a:ext cx="8229600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B4DE-1AF5-424E-8E19-01939DC8A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6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1344613"/>
            <a:ext cx="8229600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B4DE-1AF5-424E-8E19-01939DC8A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6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457200" y="1344613"/>
            <a:ext cx="8229600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B4DE-1AF5-424E-8E19-01939DC8A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HF_AHR-PPT-Inside_043012a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165"/>
            <a:ext cx="9144000" cy="1304544"/>
          </a:xfrm>
          <a:prstGeom prst="rect">
            <a:avLst/>
          </a:prstGeom>
        </p:spPr>
      </p:pic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D63C20-1875-45FB-8A98-0C9FB44E8210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" y="5562163"/>
            <a:ext cx="2479929" cy="8293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8" r:id="rId3"/>
    <p:sldLayoutId id="2147483879" r:id="rId4"/>
    <p:sldLayoutId id="2147483882" r:id="rId5"/>
    <p:sldLayoutId id="2147483884" r:id="rId6"/>
    <p:sldLayoutId id="214748388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649A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649A2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2649A2"/>
        </a:buClr>
        <a:buFont typeface="Wingdings" pitchFamily="2" charset="2"/>
        <a:buChar char="§"/>
        <a:defRPr sz="3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649A2"/>
        </a:buClr>
        <a:buFont typeface="Arial" pitchFamily="34" charset="0"/>
        <a:buChar char="–"/>
        <a:defRPr sz="2500" kern="1200">
          <a:solidFill>
            <a:srgbClr val="595959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49A2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49A2"/>
        </a:buClr>
        <a:buFont typeface="Arial" pitchFamily="34" charset="0"/>
        <a:buChar char="–"/>
        <a:defRPr sz="2000" kern="1200">
          <a:solidFill>
            <a:srgbClr val="595959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649A2"/>
        </a:buClr>
        <a:buFont typeface="Arial" pitchFamily="34" charset="0"/>
        <a:buChar char="»"/>
        <a:defRPr sz="2000" kern="1200">
          <a:solidFill>
            <a:srgbClr val="595959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icashealthrankings.org" TargetMode="External"/><Relationship Id="rId3" Type="http://schemas.openxmlformats.org/officeDocument/2006/relationships/hyperlink" Target="http://www.facebook.com/AmericasHealthRankings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DrReedTuckson" TargetMode="External"/><Relationship Id="rId5" Type="http://schemas.openxmlformats.org/officeDocument/2006/relationships/hyperlink" Target="https://twitter.com/ahr_rankings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undelstreet.com/2014senior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 bwMode="auto">
          <a:xfrm>
            <a:off x="1366838" y="816712"/>
            <a:ext cx="7245350" cy="58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  <a:t>America</a:t>
            </a:r>
            <a:r>
              <a:rPr lang="en-US" altLang="en-US" sz="3200" dirty="0" smtClean="0">
                <a:solidFill>
                  <a:srgbClr val="06477A"/>
                </a:solidFill>
                <a:latin typeface="Arial" pitchFamily="34" charset="0"/>
              </a:rPr>
              <a:t>’</a:t>
            </a:r>
            <a: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  <a:t>s Health Rankings</a:t>
            </a:r>
            <a:r>
              <a:rPr lang="en-US" sz="3200" baseline="30000" dirty="0">
                <a:latin typeface="Arial" charset="0"/>
                <a:cs typeface="Arial" charset="0"/>
              </a:rPr>
              <a:t> ®</a:t>
            </a:r>
            <a: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  <a:t> </a:t>
            </a:r>
            <a:b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</a:br>
            <a: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  <a:t>Senior Report: A Call to Action for</a:t>
            </a:r>
            <a:b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</a:br>
            <a:r>
              <a:rPr lang="en-US" sz="3200" dirty="0" smtClean="0">
                <a:latin typeface="Arial" pitchFamily="34" charset="0"/>
              </a:rPr>
              <a:t>Individuals and Their Communities</a:t>
            </a:r>
            <a: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  <a:t/>
            </a:r>
            <a:br>
              <a:rPr lang="en-US" sz="3200" dirty="0" smtClean="0">
                <a:solidFill>
                  <a:srgbClr val="06477A"/>
                </a:solidFill>
                <a:latin typeface="Arial" pitchFamily="34" charset="0"/>
              </a:rPr>
            </a:br>
            <a:endParaRPr lang="en-US" sz="3200" dirty="0" smtClean="0">
              <a:solidFill>
                <a:srgbClr val="06477A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6838" y="2395672"/>
            <a:ext cx="7065962" cy="498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ea typeface="+mn-ea"/>
              </a:rPr>
              <a:t>Preview for </a:t>
            </a:r>
            <a:r>
              <a:rPr lang="en-US" sz="2000" b="1" dirty="0"/>
              <a:t>Public Information Officers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en-US" sz="2000" b="1" dirty="0">
              <a:solidFill>
                <a:srgbClr val="06477A"/>
              </a:solidFill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366838" y="2850187"/>
            <a:ext cx="5246687" cy="290512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>
                <a:ea typeface="+mn-ea"/>
              </a:rPr>
              <a:t>May 7, 2014</a:t>
            </a:r>
            <a:endParaRPr lang="en-US" dirty="0"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744" y="3274828"/>
            <a:ext cx="299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Embargoed until May 21, 2014, at 12:01 a.m. EDT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F16F7DE-CBD6-432F-8106-45AE04D4551A}" type="slidenum">
              <a:rPr lang="en-US" smtClean="0">
                <a:solidFill>
                  <a:srgbClr val="898989"/>
                </a:solidFill>
                <a:cs typeface="Arial" charset="0"/>
              </a:rPr>
              <a:pPr eaLnBrk="1" hangingPunct="1"/>
              <a:t>10</a:t>
            </a:fld>
            <a:endParaRPr lang="en-US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Media Rollout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 numCol="1"/>
          <a:lstStyle/>
          <a:p>
            <a:pPr>
              <a:defRPr/>
            </a:pPr>
            <a:r>
              <a:rPr lang="en-US" sz="2000" dirty="0" smtClean="0"/>
              <a:t>National press release and state-specific press releases.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Advance national and local outreach focused on key findings.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Day-of media interviews in English and Spanish.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Key National Takeaways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106488"/>
            <a:ext cx="8229600" cy="410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/>
              <a:t>Now in its second year, the annual America’s Health Rankings</a:t>
            </a:r>
            <a:r>
              <a:rPr lang="en-US" sz="2000" baseline="30000" dirty="0"/>
              <a:t>®</a:t>
            </a:r>
            <a:r>
              <a:rPr lang="en-US" sz="2000" dirty="0"/>
              <a:t> Senior Report reveals some </a:t>
            </a:r>
            <a:r>
              <a:rPr lang="en-US" sz="2000" dirty="0" smtClean="0"/>
              <a:t>encouraging </a:t>
            </a:r>
            <a:r>
              <a:rPr lang="en-US" sz="2000" dirty="0"/>
              <a:t>data about senior health</a:t>
            </a:r>
            <a:r>
              <a:rPr lang="en-US" sz="2000" dirty="0" smtClean="0"/>
              <a:t>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While </a:t>
            </a:r>
            <a:r>
              <a:rPr lang="en-US" sz="2000" dirty="0"/>
              <a:t>we should celebrate the gains since last year, we must remember that states face serious challenges and a growing aging </a:t>
            </a:r>
            <a:r>
              <a:rPr lang="en-US" sz="2000" dirty="0" smtClean="0"/>
              <a:t>population, </a:t>
            </a:r>
            <a:r>
              <a:rPr lang="en-US" sz="2000" dirty="0"/>
              <a:t>so it’s important to focus on continuing to </a:t>
            </a:r>
            <a:r>
              <a:rPr lang="en-US" sz="2000" dirty="0" smtClean="0"/>
              <a:t>improve.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867400"/>
            <a:ext cx="2133600" cy="365125"/>
          </a:xfrm>
        </p:spPr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0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Senior Health Across the U.S.</a:t>
            </a:r>
            <a:endParaRPr lang="en-US" sz="3200" dirty="0">
              <a:solidFill>
                <a:srgbClr val="06477A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371599"/>
            <a:ext cx="8077200" cy="41052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Wingdings" pitchFamily="2" charset="2"/>
              <a:buChar char="§"/>
              <a:defRPr sz="3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5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103313"/>
            <a:ext cx="8229600" cy="4764087"/>
          </a:xfrm>
        </p:spPr>
        <p:txBody>
          <a:bodyPr/>
          <a:lstStyle/>
          <a:p>
            <a:pPr lvl="0"/>
            <a:r>
              <a:rPr lang="en-US" sz="1600" b="1" dirty="0" smtClean="0">
                <a:solidFill>
                  <a:srgbClr val="053860"/>
                </a:solidFill>
              </a:rPr>
              <a:t>This year’s senior </a:t>
            </a:r>
            <a:r>
              <a:rPr lang="en-US" sz="1600" b="1" dirty="0">
                <a:solidFill>
                  <a:srgbClr val="053860"/>
                </a:solidFill>
              </a:rPr>
              <a:t>report reveals some encouraging data related to senior </a:t>
            </a:r>
            <a:r>
              <a:rPr lang="en-US" sz="1600" b="1" dirty="0" smtClean="0">
                <a:solidFill>
                  <a:srgbClr val="053860"/>
                </a:solidFill>
              </a:rPr>
              <a:t>health:</a:t>
            </a:r>
            <a:endParaRPr lang="en-US" sz="1600" b="1" dirty="0">
              <a:solidFill>
                <a:srgbClr val="053860"/>
              </a:solidFill>
            </a:endParaRPr>
          </a:p>
          <a:p>
            <a:pPr lvl="1"/>
            <a:r>
              <a:rPr lang="en-US" sz="1600" dirty="0"/>
              <a:t>Seniors are significantly more active than last </a:t>
            </a:r>
            <a:r>
              <a:rPr lang="en-US" sz="1600" dirty="0" smtClean="0"/>
              <a:t>year.</a:t>
            </a:r>
            <a:endParaRPr lang="en-US" sz="1600" dirty="0"/>
          </a:p>
          <a:p>
            <a:pPr lvl="2"/>
            <a:r>
              <a:rPr lang="en-US" sz="1600" b="1" dirty="0"/>
              <a:t>Physical inactivity </a:t>
            </a:r>
            <a:r>
              <a:rPr lang="en-US" sz="1600" dirty="0"/>
              <a:t>decreased from 30.3 percent </a:t>
            </a:r>
            <a:r>
              <a:rPr lang="en-US" sz="1600" dirty="0" smtClean="0"/>
              <a:t>to </a:t>
            </a:r>
            <a:r>
              <a:rPr lang="en-US" sz="1600" dirty="0"/>
              <a:t>28.7 percent </a:t>
            </a:r>
            <a:r>
              <a:rPr lang="en-US" sz="1600" dirty="0" smtClean="0"/>
              <a:t>of seniors.</a:t>
            </a:r>
            <a:endParaRPr lang="en-US" sz="1600" dirty="0"/>
          </a:p>
          <a:p>
            <a:pPr lvl="1"/>
            <a:r>
              <a:rPr lang="en-US" sz="1600" dirty="0" smtClean="0"/>
              <a:t>More </a:t>
            </a:r>
            <a:r>
              <a:rPr lang="en-US" sz="1600" dirty="0"/>
              <a:t>seniors than last year are pursuing preferred options for </a:t>
            </a:r>
            <a:r>
              <a:rPr lang="en-US" sz="1600" b="1" dirty="0"/>
              <a:t>end-of-life </a:t>
            </a:r>
            <a:r>
              <a:rPr lang="en-US" sz="1600" b="1" dirty="0" smtClean="0"/>
              <a:t>care</a:t>
            </a:r>
            <a:r>
              <a:rPr lang="en-US" sz="1600" dirty="0"/>
              <a:t>.</a:t>
            </a:r>
            <a:endParaRPr lang="en-US" sz="1600" dirty="0" smtClean="0"/>
          </a:p>
          <a:p>
            <a:pPr lvl="2"/>
            <a:r>
              <a:rPr lang="en-US" sz="1600" dirty="0" smtClean="0"/>
              <a:t>Use of </a:t>
            </a:r>
            <a:r>
              <a:rPr lang="en-US" sz="1600" b="1" dirty="0"/>
              <a:t>hospice care </a:t>
            </a:r>
            <a:r>
              <a:rPr lang="en-US" sz="1600" dirty="0" smtClean="0"/>
              <a:t>increased from </a:t>
            </a:r>
            <a:r>
              <a:rPr lang="en-US" sz="1600" dirty="0"/>
              <a:t>36.7 percent to 47.5 percent of decedents </a:t>
            </a:r>
            <a:r>
              <a:rPr lang="en-US" sz="1600" dirty="0" smtClean="0"/>
              <a:t>aged 65 and older.</a:t>
            </a:r>
          </a:p>
          <a:p>
            <a:pPr lvl="2"/>
            <a:r>
              <a:rPr lang="en-US" sz="1600" b="1" dirty="0" smtClean="0"/>
              <a:t>Hospital deaths </a:t>
            </a:r>
            <a:r>
              <a:rPr lang="en-US" sz="1600" dirty="0" smtClean="0"/>
              <a:t>decreased </a:t>
            </a:r>
            <a:r>
              <a:rPr lang="en-US" sz="1600" dirty="0"/>
              <a:t>from 30.1 percent to 25.0 percent of decedents </a:t>
            </a:r>
            <a:r>
              <a:rPr lang="en-US" sz="1600" dirty="0" smtClean="0"/>
              <a:t>aged 65 and older.</a:t>
            </a:r>
            <a:endParaRPr lang="en-US" sz="1600" dirty="0"/>
          </a:p>
          <a:p>
            <a:pPr lvl="1"/>
            <a:r>
              <a:rPr lang="en-US" sz="1600" dirty="0" smtClean="0"/>
              <a:t>More </a:t>
            </a:r>
            <a:r>
              <a:rPr lang="en-US" sz="1600" dirty="0"/>
              <a:t>seniors than last year are avoiding </a:t>
            </a:r>
            <a:r>
              <a:rPr lang="en-US" sz="1600" b="1" dirty="0"/>
              <a:t>preventable </a:t>
            </a:r>
            <a:r>
              <a:rPr lang="en-US" sz="1600" b="1" dirty="0" smtClean="0"/>
              <a:t>hospitalizations.</a:t>
            </a:r>
          </a:p>
          <a:p>
            <a:pPr lvl="2"/>
            <a:r>
              <a:rPr lang="en-US" sz="1600" dirty="0" smtClean="0"/>
              <a:t>Percentage decreased </a:t>
            </a:r>
            <a:r>
              <a:rPr lang="en-US" sz="1600" dirty="0"/>
              <a:t>from 66.6 to 64.9 admissions per 1,000 Medicare </a:t>
            </a:r>
            <a:r>
              <a:rPr lang="en-US" sz="1600" dirty="0" smtClean="0"/>
              <a:t>beneficiaries.</a:t>
            </a:r>
            <a:endParaRPr lang="en-US" sz="1600" dirty="0"/>
          </a:p>
          <a:p>
            <a:pPr lvl="1"/>
            <a:r>
              <a:rPr lang="en-US" sz="1600" b="1" dirty="0" smtClean="0"/>
              <a:t>Nursing </a:t>
            </a:r>
            <a:r>
              <a:rPr lang="en-US" sz="1600" b="1" dirty="0"/>
              <a:t>home </a:t>
            </a:r>
            <a:r>
              <a:rPr lang="en-US" sz="1600" b="1" dirty="0" smtClean="0"/>
              <a:t>quality </a:t>
            </a:r>
            <a:r>
              <a:rPr lang="en-US" sz="1600" dirty="0" smtClean="0"/>
              <a:t>improved in the past year.</a:t>
            </a:r>
          </a:p>
          <a:p>
            <a:pPr lvl="2"/>
            <a:r>
              <a:rPr lang="en-US" sz="1600" dirty="0" smtClean="0"/>
              <a:t>Percentage increased from 42.0 </a:t>
            </a:r>
            <a:r>
              <a:rPr lang="en-US" sz="1600" dirty="0"/>
              <a:t>percent to 46.8 percent of beds rated 4 or 5 </a:t>
            </a:r>
            <a:r>
              <a:rPr lang="en-US" sz="1600" dirty="0" smtClean="0"/>
              <a:t>stars.</a:t>
            </a:r>
            <a:endParaRPr lang="en-US" sz="1600" dirty="0"/>
          </a:p>
          <a:p>
            <a:endParaRPr lang="en-US" sz="2000" dirty="0"/>
          </a:p>
          <a:p>
            <a:pPr marL="0" indent="0">
              <a:buNone/>
            </a:pPr>
            <a:endParaRPr lang="en-US" sz="2000" b="1" dirty="0">
              <a:solidFill>
                <a:srgbClr val="05386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70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Senior Health Across the U.S., Cont.</a:t>
            </a:r>
            <a:endParaRPr lang="en-US" sz="3200" dirty="0">
              <a:solidFill>
                <a:srgbClr val="06477A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371599"/>
            <a:ext cx="8077200" cy="41052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Wingdings" pitchFamily="2" charset="2"/>
              <a:buChar char="§"/>
              <a:defRPr sz="3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5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105275"/>
          </a:xfrm>
        </p:spPr>
        <p:txBody>
          <a:bodyPr/>
          <a:lstStyle/>
          <a:p>
            <a:pPr lvl="0"/>
            <a:r>
              <a:rPr lang="en-US" sz="1600" b="1" dirty="0" smtClean="0">
                <a:solidFill>
                  <a:srgbClr val="053860"/>
                </a:solidFill>
              </a:rPr>
              <a:t>Celebrate </a:t>
            </a:r>
            <a:r>
              <a:rPr lang="en-US" sz="1600" b="1" dirty="0">
                <a:solidFill>
                  <a:srgbClr val="053860"/>
                </a:solidFill>
              </a:rPr>
              <a:t>the </a:t>
            </a:r>
            <a:r>
              <a:rPr lang="en-US" sz="1600" b="1" dirty="0" smtClean="0">
                <a:solidFill>
                  <a:srgbClr val="053860"/>
                </a:solidFill>
              </a:rPr>
              <a:t>gains, but we still  face challenges:</a:t>
            </a:r>
            <a:endParaRPr lang="en-US" sz="1400" dirty="0"/>
          </a:p>
          <a:p>
            <a:pPr lvl="1"/>
            <a:r>
              <a:rPr lang="en-US" sz="1600" dirty="0"/>
              <a:t>In the next 25 years, America’s senior population will double. </a:t>
            </a:r>
          </a:p>
          <a:p>
            <a:pPr lvl="1"/>
            <a:r>
              <a:rPr lang="en-US" sz="1600" dirty="0" smtClean="0"/>
              <a:t>Make healthy </a:t>
            </a:r>
            <a:r>
              <a:rPr lang="en-US" sz="1600" dirty="0"/>
              <a:t>behaviors </a:t>
            </a:r>
            <a:r>
              <a:rPr lang="en-US" sz="1600" dirty="0" smtClean="0"/>
              <a:t>the option seniors choose in </a:t>
            </a:r>
            <a:r>
              <a:rPr lang="en-US" sz="1600" dirty="0"/>
              <a:t>order to make much-needed progress against diabetes, heart </a:t>
            </a:r>
            <a:r>
              <a:rPr lang="en-US" sz="1600" dirty="0" smtClean="0"/>
              <a:t>disease </a:t>
            </a:r>
            <a:r>
              <a:rPr lang="en-US" sz="1600" dirty="0"/>
              <a:t>and other chronic health conditions</a:t>
            </a:r>
            <a:r>
              <a:rPr lang="en-US" sz="1600" dirty="0" smtClean="0"/>
              <a:t>.  </a:t>
            </a:r>
          </a:p>
          <a:p>
            <a:pPr lvl="2"/>
            <a:r>
              <a:rPr lang="en-US" sz="1600" dirty="0"/>
              <a:t>35.8 percent of seniors have multiple chronic conditions;</a:t>
            </a:r>
          </a:p>
          <a:p>
            <a:pPr lvl="2"/>
            <a:r>
              <a:rPr lang="en-US" sz="1600" dirty="0"/>
              <a:t>25.8 percent of seniors are obese;</a:t>
            </a:r>
          </a:p>
          <a:p>
            <a:pPr lvl="2"/>
            <a:r>
              <a:rPr lang="en-US" sz="1600" dirty="0"/>
              <a:t>28.7 percent of seniors are inactive; and</a:t>
            </a:r>
          </a:p>
          <a:p>
            <a:pPr lvl="2"/>
            <a:r>
              <a:rPr lang="en-US" sz="1600" dirty="0"/>
              <a:t>O</a:t>
            </a:r>
            <a:r>
              <a:rPr lang="en-US" sz="1600" dirty="0" smtClean="0"/>
              <a:t>nly </a:t>
            </a:r>
            <a:r>
              <a:rPr lang="en-US" sz="1600" dirty="0"/>
              <a:t>59.4 percent of seniors received the flu vaccine in the last 12 months. </a:t>
            </a:r>
          </a:p>
          <a:p>
            <a:pPr lvl="1"/>
            <a:r>
              <a:rPr lang="en-US" sz="1600" dirty="0"/>
              <a:t>The report and its related tools are designed to identify health opportunities in communities and multi-stakeholder, multi-discipline approaches to improving the health of our populations</a:t>
            </a:r>
            <a:r>
              <a:rPr lang="en-US" sz="1600" dirty="0" smtClean="0"/>
              <a:t>.  </a:t>
            </a:r>
            <a:endParaRPr lang="en-US" sz="1600" dirty="0"/>
          </a:p>
          <a:p>
            <a:pPr lvl="1"/>
            <a:r>
              <a:rPr lang="en-US" sz="1600" dirty="0"/>
              <a:t>United Health </a:t>
            </a:r>
            <a:r>
              <a:rPr lang="en-US" sz="1600" dirty="0" smtClean="0"/>
              <a:t>Foundation’s role is:</a:t>
            </a:r>
          </a:p>
          <a:p>
            <a:pPr lvl="2"/>
            <a:r>
              <a:rPr lang="en-US" sz="1600" dirty="0" smtClean="0"/>
              <a:t>To put a spotlight </a:t>
            </a:r>
            <a:r>
              <a:rPr lang="en-US" sz="1600" dirty="0"/>
              <a:t>on the health of s</a:t>
            </a:r>
            <a:r>
              <a:rPr lang="en-US" sz="1600" dirty="0" smtClean="0"/>
              <a:t>eniors;</a:t>
            </a:r>
          </a:p>
          <a:p>
            <a:pPr lvl="2"/>
            <a:r>
              <a:rPr lang="en-US" sz="1600" dirty="0" smtClean="0"/>
              <a:t>To accent evidence-based </a:t>
            </a:r>
            <a:r>
              <a:rPr lang="en-US" sz="1600" dirty="0"/>
              <a:t>ideas and means to improve </a:t>
            </a:r>
            <a:r>
              <a:rPr lang="en-US" sz="1600" dirty="0" smtClean="0"/>
              <a:t>health; and</a:t>
            </a:r>
          </a:p>
          <a:p>
            <a:pPr lvl="2"/>
            <a:r>
              <a:rPr lang="en-US" sz="1600" dirty="0" smtClean="0"/>
              <a:t>Integrate with other efforts.</a:t>
            </a:r>
          </a:p>
          <a:p>
            <a:pPr marL="0" indent="0">
              <a:buNone/>
            </a:pPr>
            <a:endParaRPr lang="en-US" sz="1400" b="1" dirty="0">
              <a:solidFill>
                <a:srgbClr val="05386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09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-201" r="1382" b="5058"/>
          <a:stretch>
            <a:fillRect/>
          </a:stretch>
        </p:blipFill>
        <p:spPr bwMode="auto">
          <a:xfrm>
            <a:off x="2111042" y="0"/>
            <a:ext cx="5408180" cy="3963610"/>
          </a:xfrm>
          <a:prstGeom prst="snip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950968"/>
            <a:ext cx="8229600" cy="896617"/>
          </a:xfrm>
        </p:spPr>
        <p:txBody>
          <a:bodyPr/>
          <a:lstStyle/>
          <a:p>
            <a:r>
              <a:rPr lang="en-US" dirty="0" smtClean="0"/>
              <a:t>Report Contents and State Rankings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EF13AF-F0DC-4D62-8DA4-949BEA9B2E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F16F7DE-CBD6-432F-8106-45AE04D4551A}" type="slidenum">
              <a:rPr lang="en-US" smtClean="0">
                <a:solidFill>
                  <a:srgbClr val="898989"/>
                </a:solidFill>
                <a:cs typeface="Arial" charset="0"/>
              </a:rPr>
              <a:pPr eaLnBrk="1" hangingPunct="1"/>
              <a:t>15</a:t>
            </a:fld>
            <a:endParaRPr lang="en-US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457200" y="274637"/>
            <a:ext cx="82296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6477A"/>
                </a:solidFill>
                <a:latin typeface="Arial" charset="0"/>
              </a:rPr>
              <a:t>Senior Rankings</a:t>
            </a:r>
            <a:endParaRPr lang="en-US" sz="3200" b="1" dirty="0">
              <a:solidFill>
                <a:srgbClr val="06477A"/>
              </a:solidFill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99205"/>
              </p:ext>
            </p:extLst>
          </p:nvPr>
        </p:nvGraphicFramePr>
        <p:xfrm>
          <a:off x="2582334" y="931685"/>
          <a:ext cx="1907190" cy="46773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0333"/>
                <a:gridCol w="1356857"/>
              </a:tblGrid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State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Rank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>
                    <a:solidFill>
                      <a:schemeClr val="tx2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Minnesota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27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Hawaii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New Hampshire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Vermont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Massachusetts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Colorado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Utah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Oregon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Delaware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Wisconsin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Maryland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Connecticut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Iowa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Maine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Washington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Nebraska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Kansas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California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North Dakota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Michigan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Virginia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Pennsylvania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Arizona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New Jersey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Idaho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27755"/>
              </p:ext>
            </p:extLst>
          </p:nvPr>
        </p:nvGraphicFramePr>
        <p:xfrm>
          <a:off x="5377596" y="931685"/>
          <a:ext cx="1838826" cy="46773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4959"/>
                <a:gridCol w="1303867"/>
              </a:tblGrid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State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Rank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>
                    <a:solidFill>
                      <a:srgbClr val="1F497D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Rhode Island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South Dakota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Florida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North Carolina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Montana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Ohio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New York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Wyoming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South Carolina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Illinois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Alaska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Indiana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New Mexico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Missouri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Georgia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Texas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Nevada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Tennessee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Alabama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West Virginia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Arkansas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Oklahoma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Kentucky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Louisiana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"/>
                          <a:cs typeface="Arial"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/>
                          <a:cs typeface="Arial"/>
                        </a:rPr>
                        <a:t>Mississippi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259" marR="12259" marT="122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8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F16F7DE-CBD6-432F-8106-45AE04D4551A}" type="slidenum">
              <a:rPr lang="en-US" smtClean="0">
                <a:solidFill>
                  <a:srgbClr val="898989"/>
                </a:solidFill>
                <a:cs typeface="Arial" charset="0"/>
              </a:rPr>
              <a:pPr eaLnBrk="1" hangingPunct="1"/>
              <a:t>16</a:t>
            </a:fld>
            <a:endParaRPr lang="en-US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457200" y="274637"/>
            <a:ext cx="82296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06477A"/>
                </a:solidFill>
                <a:latin typeface="Arial" charset="0"/>
              </a:rPr>
              <a:t>Infographics</a:t>
            </a:r>
            <a:endParaRPr lang="en-US" sz="3200" b="1" dirty="0">
              <a:solidFill>
                <a:srgbClr val="06477A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273" y="1913860"/>
            <a:ext cx="26900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Accent: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6477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Obesity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6477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Physical Inactivity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6477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Food Insecurity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6477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Poverty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6477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Flu Vaccine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6477A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Falls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20" y="274637"/>
            <a:ext cx="4447792" cy="579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8249917">
            <a:off x="4505895" y="4300786"/>
            <a:ext cx="2044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DRAFT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9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Commentary</a:t>
            </a:r>
            <a:endParaRPr lang="en-US" sz="3200" dirty="0">
              <a:solidFill>
                <a:srgbClr val="06477A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57" y="982625"/>
            <a:ext cx="6638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Do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EF13AF-F0DC-4D62-8DA4-949BEA9B2E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F0182-EF0D-44DD-BAF3-5B545ABC77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457200" y="274638"/>
            <a:ext cx="82296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6477A"/>
                </a:solidFill>
                <a:latin typeface="Arial" charset="0"/>
                <a:ea typeface="MS PGothic" pitchFamily="34" charset="-128"/>
              </a:rPr>
              <a:t>How to Put the Rankings to Use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450" y="942975"/>
            <a:ext cx="8059738" cy="44442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America’s Health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Rankings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Senior Report as a news hook to discuss strengths/challenges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 your and other states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to highlight programs and activities geared toward seniors.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Rankings to help people understand the importance of key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interventions.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Help promote the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America’s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Health Rankings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®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“take action” library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your own websites and programs to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translate knowledge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into action.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Direct inquiries to resources on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AmericasHealthRankings.org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which we are upgrading to be a responsive site in advance of the launch of the Senior Report.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These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include a PDF version of the Senior Report, state-specific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infographics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custom-report tools and Spanish-language content.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Leverage successful models and advocate for change as individuals, a community and public health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professionals.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22287E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United Health Foundation is committed to being a part of the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solution, providing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full array of tools to help empower your missions to improve public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health.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rgbClr val="2649A2"/>
              </a:buClr>
              <a:buFont typeface="Arial"/>
              <a:buChar char="–"/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Introducing Today’s </a:t>
            </a:r>
            <a:r>
              <a:rPr lang="en-US" sz="3200" dirty="0">
                <a:solidFill>
                  <a:srgbClr val="06477A"/>
                </a:solidFill>
                <a:latin typeface="Arial" charset="0"/>
                <a:cs typeface="Arial" charset="0"/>
              </a:rPr>
              <a:t>Speakers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58510" y="1306513"/>
            <a:ext cx="7156739" cy="41052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dirty="0" smtClean="0">
              <a:solidFill>
                <a:srgbClr val="0538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rgbClr val="053860"/>
                </a:solidFill>
              </a:rPr>
              <a:t>Tom Eckstein, MBA</a:t>
            </a:r>
          </a:p>
          <a:p>
            <a:pPr marL="339725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Principal, Arundel Street Consulting, Inc.</a:t>
            </a:r>
          </a:p>
          <a:p>
            <a:pPr marL="339725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000" b="1" dirty="0">
                <a:solidFill>
                  <a:srgbClr val="053860"/>
                </a:solidFill>
              </a:rPr>
              <a:t>Shelly Espinosa, MPH</a:t>
            </a:r>
          </a:p>
          <a:p>
            <a:pPr marL="339725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Director, Community Affairs, United Health Foundation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3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6477A"/>
                </a:solidFill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4431" y="1669751"/>
            <a:ext cx="4068523" cy="13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Wingdings" pitchFamily="2" charset="2"/>
              <a:buChar char="§"/>
              <a:defRPr sz="3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5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Shelly Espinosa </a:t>
            </a:r>
            <a:r>
              <a:rPr lang="en-US" sz="1600" b="1" dirty="0" smtClean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(general)</a:t>
            </a:r>
            <a:endParaRPr lang="en-US" sz="1600" i="1" dirty="0">
              <a:solidFill>
                <a:srgbClr val="3B393F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i="1" dirty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shelly_espinosa@uhg.com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 dirty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952-936-1889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50024"/>
            <a:ext cx="4068523" cy="123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Scott </a:t>
            </a:r>
            <a:r>
              <a:rPr lang="en-US" sz="1600" b="1" dirty="0" smtClean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Weier (media)</a:t>
            </a:r>
            <a:endParaRPr lang="en-US" sz="1600" b="1" dirty="0">
              <a:solidFill>
                <a:srgbClr val="0538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sweier@gpgdc.com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202-295-0170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84" y="2622450"/>
            <a:ext cx="615183" cy="615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517" y="2663669"/>
            <a:ext cx="370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AmericasHealthRankings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68" y="3325553"/>
            <a:ext cx="833182" cy="833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01461" y="347383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@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hlinkClick r:id="rId5"/>
              </a:rPr>
              <a:t>AHR_Rankings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6878" y="1059873"/>
            <a:ext cx="212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Learn More:</a:t>
            </a:r>
            <a:endParaRPr lang="en-US" sz="20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74625"/>
            <a:ext cx="406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Contact Us: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017255" y="4371504"/>
            <a:ext cx="32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  <a:hlinkClick r:id="rId6"/>
              </a:rPr>
              <a:t>@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hlinkClick r:id="rId6"/>
              </a:rPr>
              <a:t>DrReedTuckson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Shot 2013-05-13 at 11.08.5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01" y="4295374"/>
            <a:ext cx="571244" cy="612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31050" y="1679357"/>
            <a:ext cx="461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  <a:hlinkClick r:id="rId8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8"/>
              </a:rPr>
              <a:t>mericashealthrankings.org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3-05-13 at 11.12.48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76" y="1595320"/>
            <a:ext cx="611974" cy="729339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0" y="4561274"/>
            <a:ext cx="4068523" cy="13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Wingdings" pitchFamily="2" charset="2"/>
              <a:buChar char="§"/>
              <a:defRPr sz="3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5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1600" b="1" dirty="0" smtClean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Tom Eckstein (data)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 i="1" dirty="0" smtClean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tom@arundelstreet.com</a:t>
            </a:r>
            <a:endParaRPr lang="en-US" sz="1600" i="1" dirty="0">
              <a:solidFill>
                <a:srgbClr val="3B393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651-222-5257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-1" y="3654726"/>
            <a:ext cx="4068523" cy="13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Wingdings" pitchFamily="2" charset="2"/>
              <a:buChar char="§"/>
              <a:defRPr sz="3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5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9A2"/>
              </a:buClr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1600" b="1" dirty="0" smtClean="0">
                <a:solidFill>
                  <a:srgbClr val="053860"/>
                </a:solidFill>
                <a:latin typeface="Arial" pitchFamily="34" charset="0"/>
                <a:cs typeface="Arial" pitchFamily="34" charset="0"/>
              </a:rPr>
              <a:t>Sarah Milder (data)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 i="1" dirty="0" smtClean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sarah@arundelstreet.com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 dirty="0">
                <a:solidFill>
                  <a:srgbClr val="3B393F"/>
                </a:solidFill>
                <a:latin typeface="Arial" pitchFamily="34" charset="0"/>
                <a:cs typeface="Arial" pitchFamily="34" charset="0"/>
              </a:rPr>
              <a:t>651-222-6782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97A5D2D-B0CC-4A71-AE69-94CA108266DC}" type="slidenum">
              <a:rPr 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819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</a:rPr>
              <a:t>Today’s Agenda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0" y="1344613"/>
            <a:ext cx="4114800" cy="4105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dirty="0"/>
              <a:t>Introduction </a:t>
            </a:r>
            <a:endParaRPr lang="en-US" sz="2000" dirty="0" smtClean="0"/>
          </a:p>
          <a:p>
            <a:pPr lvl="0"/>
            <a:r>
              <a:rPr lang="en-US" sz="2000" dirty="0"/>
              <a:t>Model, Metrics and Methodology </a:t>
            </a:r>
            <a:endParaRPr lang="en-US" sz="2000" dirty="0" smtClean="0"/>
          </a:p>
          <a:p>
            <a:pPr lvl="0"/>
            <a:r>
              <a:rPr lang="en-US" sz="2000" dirty="0" smtClean="0"/>
              <a:t>Senior Health in the U.S.</a:t>
            </a:r>
          </a:p>
          <a:p>
            <a:pPr lvl="0"/>
            <a:r>
              <a:rPr lang="en-US" sz="2000" dirty="0" smtClean="0"/>
              <a:t>Report Contents and State Rankings</a:t>
            </a:r>
          </a:p>
          <a:p>
            <a:pPr lvl="0"/>
            <a:r>
              <a:rPr lang="en-US" sz="2000" dirty="0" smtClean="0"/>
              <a:t>What </a:t>
            </a:r>
            <a:r>
              <a:rPr lang="en-US" sz="2000" dirty="0"/>
              <a:t>We</a:t>
            </a:r>
            <a:r>
              <a:rPr lang="en-US" sz="2000" dirty="0" smtClean="0"/>
              <a:t> </a:t>
            </a:r>
            <a:r>
              <a:rPr lang="en-US" sz="2000" dirty="0"/>
              <a:t>C</a:t>
            </a:r>
            <a:r>
              <a:rPr lang="en-US" sz="2000" dirty="0" smtClean="0"/>
              <a:t>an Do</a:t>
            </a:r>
            <a:endParaRPr lang="en-US" sz="2000" dirty="0"/>
          </a:p>
          <a:p>
            <a:pPr lvl="0"/>
            <a:r>
              <a:rPr lang="en-US" sz="2000" dirty="0" smtClean="0"/>
              <a:t>Discussion</a:t>
            </a:r>
          </a:p>
          <a:p>
            <a:pPr marL="0" lvl="0" indent="0">
              <a:buNone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648200" y="5219055"/>
            <a:ext cx="3810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i="1" dirty="0">
                <a:latin typeface="Arial" pitchFamily="34" charset="0"/>
                <a:cs typeface="Arial" pitchFamily="34" charset="0"/>
              </a:rPr>
              <a:t>Please note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data embargoed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until May 21, 2014, at 12:01</a:t>
            </a: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AM EDT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OFC seniorAHR1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1078024"/>
            <a:ext cx="3377235" cy="437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6477A"/>
                </a:solidFill>
                <a:latin typeface="Arial" charset="0"/>
                <a:cs typeface="Arial" charset="0"/>
              </a:rPr>
              <a:t>Exclusive Access to Full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11238"/>
            <a:ext cx="8229600" cy="4552435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view the data, report and sample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 they become available (no later than May 14), please visit: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lvl="2" indent="-342900">
              <a:buFont typeface="Wingdings" pitchFamily="2" charset="2"/>
              <a:buChar char="§"/>
            </a:pPr>
            <a:r>
              <a:rPr lang="en-US" sz="1600" u="sng" dirty="0">
                <a:hlinkClick r:id="rId2"/>
              </a:rPr>
              <a:t>www.arundelstreet.com/</a:t>
            </a:r>
            <a:r>
              <a:rPr lang="en-US" sz="1600" u="sng" dirty="0" smtClean="0">
                <a:hlinkClick r:id="rId2"/>
              </a:rPr>
              <a:t>2014senior</a:t>
            </a:r>
            <a:endParaRPr lang="en-US" sz="1600" u="sng" dirty="0" smtClean="0"/>
          </a:p>
          <a:p>
            <a:pPr marL="571500" lvl="2" indent="-342900">
              <a:buFont typeface="Wingdings" pitchFamily="2" charset="2"/>
              <a:buChar char="§"/>
            </a:pPr>
            <a:r>
              <a:rPr lang="en-US" sz="1600" dirty="0" smtClean="0"/>
              <a:t>username</a:t>
            </a:r>
            <a:r>
              <a:rPr lang="en-US" sz="1600" dirty="0"/>
              <a:t>: </a:t>
            </a:r>
            <a:r>
              <a:rPr lang="en-US" sz="1600" dirty="0" smtClean="0"/>
              <a:t>AHR</a:t>
            </a:r>
          </a:p>
          <a:p>
            <a:pPr marL="571500" lvl="2" indent="-342900">
              <a:buFont typeface="Wingdings" pitchFamily="2" charset="2"/>
              <a:buChar char="§"/>
            </a:pPr>
            <a:r>
              <a:rPr lang="en-US" sz="1600" dirty="0" smtClean="0"/>
              <a:t>password</a:t>
            </a:r>
            <a:r>
              <a:rPr lang="en-US" sz="1600" dirty="0"/>
              <a:t>: </a:t>
            </a:r>
            <a:r>
              <a:rPr lang="en-US" sz="1600" dirty="0" smtClean="0"/>
              <a:t>preview</a:t>
            </a:r>
          </a:p>
          <a:p>
            <a:pPr marL="571500" lvl="2" indent="-342900">
              <a:buFont typeface="Wingdings" pitchFamily="2" charset="2"/>
              <a:buChar char="§"/>
            </a:pPr>
            <a:endParaRPr lang="en-US" sz="1200" b="1" dirty="0" smtClean="0">
              <a:solidFill>
                <a:srgbClr val="06477A"/>
              </a:solidFill>
              <a:latin typeface="Arial" charset="0"/>
              <a:cs typeface="Arial" charset="0"/>
            </a:endParaRPr>
          </a:p>
          <a:p>
            <a:pPr marL="0" lvl="1" indent="-171450" algn="ctr">
              <a:buNone/>
            </a:pPr>
            <a:r>
              <a:rPr lang="en-US" sz="3200" b="1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EMBARGOED </a:t>
            </a:r>
            <a:r>
              <a:rPr lang="en-US" sz="3200" b="1" dirty="0">
                <a:solidFill>
                  <a:srgbClr val="06477A"/>
                </a:solidFill>
                <a:latin typeface="Arial" charset="0"/>
                <a:cs typeface="Arial" charset="0"/>
              </a:rPr>
              <a:t>until </a:t>
            </a:r>
            <a:endParaRPr lang="en-US" sz="3200" b="1" dirty="0" smtClean="0">
              <a:solidFill>
                <a:srgbClr val="06477A"/>
              </a:solidFill>
              <a:latin typeface="Arial" charset="0"/>
              <a:cs typeface="Arial" charset="0"/>
            </a:endParaRPr>
          </a:p>
          <a:p>
            <a:pPr marL="0" lvl="1" indent="-171450" algn="ctr">
              <a:buNone/>
            </a:pPr>
            <a:r>
              <a:rPr lang="en-US" sz="3200" b="1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May 21, 2014</a:t>
            </a:r>
          </a:p>
          <a:p>
            <a:pPr marL="0" lvl="1" indent="-171450" algn="ctr">
              <a:buNone/>
            </a:pPr>
            <a:r>
              <a:rPr lang="en-US" sz="3200" b="1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at </a:t>
            </a:r>
            <a:r>
              <a:rPr lang="en-US" sz="3200" b="1" dirty="0">
                <a:solidFill>
                  <a:srgbClr val="06477A"/>
                </a:solidFill>
                <a:latin typeface="Arial" charset="0"/>
                <a:cs typeface="Arial" charset="0"/>
              </a:rPr>
              <a:t>12:01 a.m. </a:t>
            </a:r>
            <a:r>
              <a:rPr lang="en-US" sz="3200" b="1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EDT</a:t>
            </a:r>
            <a:endParaRPr lang="en-US" sz="3200" b="1" dirty="0">
              <a:solidFill>
                <a:srgbClr val="06477A"/>
              </a:solidFill>
              <a:latin typeface="Arial" charset="0"/>
              <a:cs typeface="Arial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B4DE-1AF5-424E-8E19-01939DC8A9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>
                <a:solidFill>
                  <a:srgbClr val="06477A"/>
                </a:solidFill>
                <a:latin typeface="Arial" charset="0"/>
                <a:cs typeface="Arial" charset="0"/>
              </a:rPr>
              <a:t>America’s Health </a:t>
            </a:r>
            <a:r>
              <a:rPr lang="en-US" sz="3100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Rankings</a:t>
            </a:r>
            <a:r>
              <a:rPr lang="en-US" sz="3100" baseline="30000" dirty="0" smtClean="0">
                <a:solidFill>
                  <a:srgbClr val="06477A"/>
                </a:solidFill>
                <a:latin typeface="Arial" charset="0"/>
                <a:cs typeface="Arial" charset="0"/>
              </a:rPr>
              <a:t>® </a:t>
            </a:r>
            <a:r>
              <a:rPr lang="en-US" sz="3100" dirty="0">
                <a:latin typeface="Arial" charset="0"/>
                <a:cs typeface="Arial" charset="0"/>
              </a:rPr>
              <a:t>Senior Report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>
                <a:solidFill>
                  <a:srgbClr val="053860"/>
                </a:solidFill>
              </a:rPr>
              <a:t>A Comprehensive Assessment of </a:t>
            </a:r>
            <a:r>
              <a:rPr lang="en-US" sz="1600" b="1" dirty="0" smtClean="0">
                <a:solidFill>
                  <a:srgbClr val="053860"/>
                </a:solidFill>
              </a:rPr>
              <a:t>Senior </a:t>
            </a:r>
            <a:r>
              <a:rPr lang="en-US" sz="1600" b="1" dirty="0">
                <a:solidFill>
                  <a:srgbClr val="053860"/>
                </a:solidFill>
              </a:rPr>
              <a:t>Health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edition, updates the data we gathered for the 2013 inaugural report.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Offers </a:t>
            </a:r>
            <a:r>
              <a:rPr lang="en-US" sz="1400" dirty="0"/>
              <a:t>a comprehensive analysis of </a:t>
            </a:r>
            <a:r>
              <a:rPr lang="en-US" sz="1400" dirty="0" smtClean="0"/>
              <a:t>senior </a:t>
            </a:r>
            <a:r>
              <a:rPr lang="en-US" sz="1400" dirty="0"/>
              <a:t>health on a national and state-by-state basis across 34 measures of senior </a:t>
            </a:r>
            <a:r>
              <a:rPr lang="en-US" sz="1400" dirty="0" smtClean="0"/>
              <a:t>health.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Report seeks to promote </a:t>
            </a:r>
            <a:r>
              <a:rPr lang="en-US" sz="1400" dirty="0"/>
              <a:t>discussion around the health of Americans 65 years and older while driving communities, governments, stakeholders and individuals to take action to improve senior </a:t>
            </a:r>
            <a:r>
              <a:rPr lang="en-US" sz="1400" dirty="0" smtClean="0"/>
              <a:t>health.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In </a:t>
            </a:r>
            <a:r>
              <a:rPr lang="en-US" sz="1400" dirty="0"/>
              <a:t>compiling the report, </a:t>
            </a:r>
            <a:r>
              <a:rPr lang="en-US" sz="1400" dirty="0" smtClean="0"/>
              <a:t>researchers worked </a:t>
            </a:r>
            <a:r>
              <a:rPr lang="en-US" sz="1400" dirty="0"/>
              <a:t>with a </a:t>
            </a:r>
            <a:r>
              <a:rPr lang="en-US" sz="1400" dirty="0" smtClean="0"/>
              <a:t>panel</a:t>
            </a:r>
            <a:r>
              <a:rPr lang="en-US" sz="1400" dirty="0"/>
              <a:t> of leading public health </a:t>
            </a:r>
            <a:r>
              <a:rPr lang="en-US" sz="1400" dirty="0" smtClean="0"/>
              <a:t>scholars. </a:t>
            </a:r>
            <a:endParaRPr lang="en-US" sz="1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 smtClean="0"/>
              <a:t>Report draws </a:t>
            </a:r>
            <a:r>
              <a:rPr lang="en-US" sz="1400" dirty="0"/>
              <a:t>data from more than 12 government agencies and leading research </a:t>
            </a:r>
            <a:r>
              <a:rPr lang="en-US" sz="1400" dirty="0" smtClean="0"/>
              <a:t>organizations, including </a:t>
            </a:r>
            <a:r>
              <a:rPr lang="en-US" sz="1400" dirty="0"/>
              <a:t>t</a:t>
            </a:r>
            <a:r>
              <a:rPr lang="en-US" sz="1400" dirty="0" smtClean="0"/>
              <a:t>he U.S. </a:t>
            </a:r>
            <a:r>
              <a:rPr lang="en-US" sz="1400" dirty="0"/>
              <a:t>Department of Health and Human Services, the </a:t>
            </a:r>
            <a:r>
              <a:rPr lang="en-US" sz="1400" dirty="0" smtClean="0"/>
              <a:t>U.S. </a:t>
            </a:r>
            <a:r>
              <a:rPr lang="en-US" sz="1400" dirty="0"/>
              <a:t>Department of Commerce, the </a:t>
            </a:r>
            <a:r>
              <a:rPr lang="en-US" sz="1400" dirty="0" smtClean="0"/>
              <a:t>U.S. </a:t>
            </a:r>
            <a:r>
              <a:rPr lang="en-US" sz="1400" dirty="0"/>
              <a:t>Department of Labor, The Dartmouth Atlas Project, the National Foundation to End Senior Hunger and the Commonwealth </a:t>
            </a:r>
            <a:r>
              <a:rPr lang="en-US" sz="1400" dirty="0" smtClean="0"/>
              <a:t>Fund.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68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Model, Metrics and Methodology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EF13AF-F0DC-4D62-8DA4-949BEA9B2E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F16F7DE-CBD6-432F-8106-45AE04D4551A}" type="slidenum">
              <a:rPr lang="en-US" smtClean="0">
                <a:solidFill>
                  <a:srgbClr val="898989"/>
                </a:solidFill>
                <a:cs typeface="Arial" charset="0"/>
              </a:rPr>
              <a:pPr eaLnBrk="1" hangingPunct="1"/>
              <a:t>7</a:t>
            </a:fld>
            <a:endParaRPr lang="en-US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246" y="150958"/>
            <a:ext cx="5480889" cy="896617"/>
          </a:xfrm>
        </p:spPr>
        <p:txBody>
          <a:bodyPr/>
          <a:lstStyle/>
          <a:p>
            <a:r>
              <a:rPr lang="en-US" dirty="0" smtClean="0"/>
              <a:t>Model and Metrics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05" y="1047575"/>
            <a:ext cx="6249686" cy="2505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477926"/>
            <a:ext cx="27113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Behaviors</a:t>
            </a:r>
            <a:endParaRPr lang="en-US" b="1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Smoking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Chronic Drinking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Obesity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Underweight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Physical Inactivity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Dental Visits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Pain Management</a:t>
            </a:r>
          </a:p>
          <a:p>
            <a:r>
              <a:rPr lang="en-US" sz="1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Community – Macro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Poverty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Volunteerism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Quality Nursing Homes</a:t>
            </a:r>
          </a:p>
          <a:p>
            <a:r>
              <a:rPr lang="en-US" sz="1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Community – Micro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Social Support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Food Insecurity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Community Support</a:t>
            </a:r>
          </a:p>
          <a:p>
            <a:r>
              <a:rPr lang="en-US" sz="1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Policy</a:t>
            </a:r>
            <a:endParaRPr lang="en-US" sz="1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Low-Care </a:t>
            </a:r>
            <a:r>
              <a:rPr lang="en-US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Nursing Home Residents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Prescription </a:t>
            </a:r>
            <a:r>
              <a:rPr lang="en-US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Drug Coverage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Geriatrician Shortfall</a:t>
            </a:r>
            <a:endParaRPr lang="en-US" sz="12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790" y="3891516"/>
            <a:ext cx="274554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Clinical Care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Dedicated Health Care Provider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Recommended Hospital Care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Flu Vaccine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Health Screenings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Diabetes Management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Home Health Care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Preventable Hospitalizations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Hospital Readmissions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Hospice Care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Hospital Deaths</a:t>
            </a:r>
            <a:endParaRPr lang="en-US" sz="16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2224" y="4061636"/>
            <a:ext cx="21001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Outcomes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ICU Usage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Falls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Hip Fractures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Health Status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Able-Bodied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Premature Death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Teeth Extractions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Mental Health Days</a:t>
            </a:r>
            <a:endParaRPr lang="en-US" sz="16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F16F7DE-CBD6-432F-8106-45AE04D4551A}" type="slidenum">
              <a:rPr lang="en-US" smtClean="0">
                <a:solidFill>
                  <a:srgbClr val="898989"/>
                </a:solidFill>
                <a:cs typeface="Arial" charset="0"/>
              </a:rPr>
              <a:pPr eaLnBrk="1" hangingPunct="1"/>
              <a:t>8</a:t>
            </a:fld>
            <a:endParaRPr lang="en-US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Data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44613"/>
            <a:ext cx="8229600" cy="1972745"/>
          </a:xfrm>
          <a:prstGeom prst="rect">
            <a:avLst/>
          </a:prstGeom>
        </p:spPr>
        <p:txBody>
          <a:bodyPr numCol="1"/>
          <a:lstStyle/>
          <a:p>
            <a:pPr>
              <a:buNone/>
              <a:defRPr/>
            </a:pPr>
            <a:r>
              <a:rPr lang="en-US" sz="2000" dirty="0" smtClean="0"/>
              <a:t>Two Changes:</a:t>
            </a:r>
          </a:p>
          <a:p>
            <a:pPr>
              <a:defRPr/>
            </a:pPr>
            <a:r>
              <a:rPr lang="en-US" sz="2000" dirty="0" smtClean="0"/>
              <a:t>Highly-rated Nursing Homes </a:t>
            </a:r>
            <a:r>
              <a:rPr lang="en-US" sz="2000" dirty="0" smtClean="0">
                <a:sym typeface="Wingdings" panose="05000000000000000000" pitchFamily="2" charset="2"/>
              </a:rPr>
              <a:t> Quality Nursing Homes</a:t>
            </a:r>
          </a:p>
          <a:p>
            <a:pPr lvl="1"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Shift from number of 4- and 5-star beds per 1,000 adults aged 75+ to percentage of beds that are rated 4- or 5-stars.</a:t>
            </a:r>
          </a:p>
          <a:p>
            <a:pPr lvl="1"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Change focus of measure from capacity to quality.</a:t>
            </a:r>
          </a:p>
          <a:p>
            <a:pPr>
              <a:defRPr/>
            </a:pPr>
            <a:r>
              <a:rPr lang="en-US" sz="2000" dirty="0" smtClean="0"/>
              <a:t>Data source for Falls data (BRFSS) changed definition from self-reported falls in last 3 months to self-reported falls in last year.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All data is latest available as of March 1, 2014:</a:t>
            </a:r>
          </a:p>
          <a:p>
            <a:r>
              <a:rPr lang="en-US" sz="2000" dirty="0" smtClean="0"/>
              <a:t>Not all metrics were updated due to data availability.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Hospice care data jumped years from 2007 to 2010.</a:t>
            </a: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77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Health in the United States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EF13AF-F0DC-4D62-8DA4-949BEA9B2E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1613"/>
      </p:ext>
    </p:extLst>
  </p:cSld>
  <p:clrMapOvr>
    <a:masterClrMapping/>
  </p:clrMapOvr>
</p:sld>
</file>

<file path=ppt/theme/theme1.xml><?xml version="1.0" encoding="utf-8"?>
<a:theme xmlns:a="http://schemas.openxmlformats.org/drawingml/2006/main" name="Insid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29215</TotalTime>
  <Words>1083</Words>
  <Application>Microsoft Office PowerPoint</Application>
  <PresentationFormat>On-screen Show (4:3)</PresentationFormat>
  <Paragraphs>310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Inside Slide</vt:lpstr>
      <vt:lpstr>America’s Health Rankings ®  Senior Report: A Call to Action for Individuals and Their Communities </vt:lpstr>
      <vt:lpstr>Introducing Today’s Speakers</vt:lpstr>
      <vt:lpstr>Today’s Agenda</vt:lpstr>
      <vt:lpstr>Exclusive Access to Full Data</vt:lpstr>
      <vt:lpstr>America’s Health Rankings® Senior Report </vt:lpstr>
      <vt:lpstr>Model, Metrics and Methodology </vt:lpstr>
      <vt:lpstr>Model and Metrics</vt:lpstr>
      <vt:lpstr>Data Updates</vt:lpstr>
      <vt:lpstr>Senior Health in the United States</vt:lpstr>
      <vt:lpstr>Media Rollout Strategy</vt:lpstr>
      <vt:lpstr>Key National Takeaways</vt:lpstr>
      <vt:lpstr>Senior Health Across the U.S.</vt:lpstr>
      <vt:lpstr>Senior Health Across the U.S., Cont.</vt:lpstr>
      <vt:lpstr>Report Contents and State Rankings</vt:lpstr>
      <vt:lpstr>PowerPoint Presentation</vt:lpstr>
      <vt:lpstr>PowerPoint Presentation</vt:lpstr>
      <vt:lpstr>Commentary</vt:lpstr>
      <vt:lpstr>What We Can Do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Espinosa, Shelly A</cp:lastModifiedBy>
  <cp:revision>503</cp:revision>
  <cp:lastPrinted>2014-05-07T13:28:47Z</cp:lastPrinted>
  <dcterms:created xsi:type="dcterms:W3CDTF">2011-10-25T20:35:02Z</dcterms:created>
  <dcterms:modified xsi:type="dcterms:W3CDTF">2014-05-07T18:21:23Z</dcterms:modified>
</cp:coreProperties>
</file>